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3" r:id="rId4"/>
    <p:sldId id="258" r:id="rId5"/>
    <p:sldId id="264" r:id="rId6"/>
    <p:sldId id="271" r:id="rId7"/>
    <p:sldId id="25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1" r:id="rId17"/>
    <p:sldId id="266" r:id="rId18"/>
    <p:sldId id="282" r:id="rId19"/>
    <p:sldId id="284" r:id="rId20"/>
    <p:sldId id="283" r:id="rId21"/>
    <p:sldId id="267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03201-3DF3-4834-9214-02AE272B997B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4BD13-2305-4FC1-921A-D6CD15D3B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7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9D471-7EA4-449E-A558-602A1D6FA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9D3281-AE57-408E-9FE6-AD9443C0C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186C8C-0621-4B64-AD6F-BC852BA0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C6EC1-7E88-4920-AD9F-B53FACAC88B2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93453-E7AE-4644-9E45-2847710A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FA206-79D4-4CB4-98CF-1C7EC609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98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BABAB-D905-46FC-9EE1-04D72DE7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1D505C-A90B-411A-A6B8-F0122E035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78A46E-6C09-47AA-82BF-A60EC34C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39FD-0865-466E-AB94-D7694CED52DA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3D08F-7AF6-4211-AA6A-DD9B37DE3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F0B19-57B9-46E8-89AD-50BCF837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3302EE-652E-4AA9-8D2B-116D8F367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A47E2F-1AEC-40D5-9D81-65BA38E19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475B52-D567-4A61-9FF3-8AAD99E3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0A5A7-41D1-4732-B19D-95E870420FFA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56F40-531B-454F-913C-632ACA09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63D09-97D3-437D-84C0-3892DE01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9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98E7-91B7-4B4C-9099-53F485F6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3A270-13E2-4F1F-872C-E22E235FB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8DDFC-8FE9-4131-9A18-F4FB55E1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2242-E646-419E-8522-B04999FFCD63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DE251-BF98-4A56-92E4-723F3457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CB960-0B3A-4FAB-9A53-6096C1D1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4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955B6-660F-4D44-BD70-7F00953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D040D-7BF3-4C2E-8F47-786C16C8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F155C-14B9-471E-A6FC-06B6B723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DCD9-2035-450D-9225-B0A40A923BDC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9FA93-9AAB-4A47-82A8-2907C5D2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FDD49-B266-4908-9B99-B7067922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5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20117-2109-442C-B09F-05A06AFE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01BB2-D62C-4837-92EB-3208FB672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DAFE7A-AC4C-432E-93A3-2290F079F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6EEB86-8F3C-4203-99FA-C723C690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EB9E5-8164-4A1C-9A7E-0099636A48F3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3AEC8E-FEC8-4EBD-9B81-2AC851D0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52C41-9A1A-4034-9E12-2C8D614A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0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94B1F-B061-4D1C-9D76-070F366E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4CE018-98E4-4894-B17F-14F07D98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BEF499-0348-4036-9775-8540475E8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486909-F4DF-444E-9C31-234AB7C96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B2AD6-4A2C-48D8-8790-DF7D5387E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B28428-BF22-419F-B1D1-FDBF9549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C137-7756-4946-9CD6-D8098A74B3FD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EF2BBF-84C2-4E27-ADB3-88D4DBDD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C9B31-4E0D-4A7F-A97A-D11FCF93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4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051F6-CBB2-4DCD-918A-AE37022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165BCA-BB57-4ACB-BB4D-25D4ACED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FA9B-B51C-4914-918B-D9147B7A7CEE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BED76F-E243-4A2D-8D36-5772C213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ABE90-DAC3-4EF3-AF48-74D115D4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0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00982-5E70-4E9D-A9D0-0D0F0E55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EDBF-36EE-4076-8398-F401C92C8924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5B57E3-0426-451D-A30D-3643AE99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593D3-2EB0-4EE1-AF17-5A25DAE8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0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77625-DF9B-42CD-B432-56D6C9CD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14CB5-999C-46EC-BBBB-140276BB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1FF06-FA43-4C2D-B241-26012989B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A533E-3572-49F3-996D-8886EE7E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FF0C-A7DF-4A53-841F-1C90681769F7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E63215-EE2B-452E-AD02-261D090D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4A0617-C993-4AEF-AC19-0FF207D6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4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A9AD5-96C0-47CF-8A1C-9875FFB3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8E0ABD-BC65-4FF0-97FE-3B0743898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83FC3B-3656-4CE8-9C52-6797130E3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CB72EC-9FE4-4ADD-A89C-145C27E4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67CB-4C73-4843-9FDA-CCF4184AC312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A8FBF-557A-4515-A2AC-287C633A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B8561-9322-425A-A269-D342828C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9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0BE889-1EFD-4E9C-828B-CE3A1204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B7010-FAA1-4BDF-807B-E94418FC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7B904-7608-44B5-9A1D-50E3A55A8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3132-410B-45B4-B6E7-BF5E1FFD0974}" type="datetime1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975E2-69C0-4A87-86FE-A5F1A3F6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1BD2-634B-4CC3-B47A-69035F5A2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7ED85-3E06-4417-8AA0-16E3AF6BE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SeopShin/ShowCase" TargetMode="External"/><Relationship Id="rId2" Type="http://schemas.openxmlformats.org/officeDocument/2006/relationships/hyperlink" Target="https://youtu.be/WtGpabtmpnc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BF89D4-A4EA-4431-A81D-48F2FEBE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16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F229AE-9462-4C6D-AFB5-948FECF213E4}"/>
              </a:ext>
            </a:extLst>
          </p:cNvPr>
          <p:cNvSpPr/>
          <p:nvPr/>
        </p:nvSpPr>
        <p:spPr>
          <a:xfrm>
            <a:off x="-11182" y="6314"/>
            <a:ext cx="12191997" cy="685168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0">
                <a:schemeClr val="tx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8B39D-89D1-44DD-83D3-89E78EA4FD5A}"/>
              </a:ext>
            </a:extLst>
          </p:cNvPr>
          <p:cNvSpPr txBox="1"/>
          <p:nvPr/>
        </p:nvSpPr>
        <p:spPr>
          <a:xfrm>
            <a:off x="3849295" y="2924290"/>
            <a:ext cx="4169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팀 프로젝트 보고서 </a:t>
            </a:r>
            <a:r>
              <a:rPr lang="en-US" altLang="ko-KR" sz="28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JSY</a:t>
            </a:r>
            <a:endParaRPr lang="ko-KR" altLang="en-US" sz="28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C8FDF-CD3E-4CA1-B2F2-5968AAAD06EF}"/>
              </a:ext>
            </a:extLst>
          </p:cNvPr>
          <p:cNvSpPr txBox="1"/>
          <p:nvPr/>
        </p:nvSpPr>
        <p:spPr>
          <a:xfrm>
            <a:off x="4845569" y="3512202"/>
            <a:ext cx="2177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클라우드 플랫폼</a:t>
            </a:r>
            <a:r>
              <a:rPr lang="en-US" altLang="ko-KR" sz="105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(7), 2020 - 2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F80290-3EA3-4681-9E77-FF2EFEAA0F93}"/>
              </a:ext>
            </a:extLst>
          </p:cNvPr>
          <p:cNvSpPr/>
          <p:nvPr/>
        </p:nvSpPr>
        <p:spPr>
          <a:xfrm>
            <a:off x="3884104" y="2850916"/>
            <a:ext cx="4127382" cy="578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F1D6FD-2B99-460E-9C17-9B9CDD685DC8}"/>
              </a:ext>
            </a:extLst>
          </p:cNvPr>
          <p:cNvSpPr/>
          <p:nvPr/>
        </p:nvSpPr>
        <p:spPr>
          <a:xfrm>
            <a:off x="176169" y="142613"/>
            <a:ext cx="11828477" cy="65518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DC5E5BB-CEB4-42F2-9BCF-87B2F6E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93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Arduino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E9969B3-D883-4867-8553-8D58EEF3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8" y="2751852"/>
            <a:ext cx="7038069" cy="32821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426AF-9442-472C-8394-14176005CD64}"/>
              </a:ext>
            </a:extLst>
          </p:cNvPr>
          <p:cNvSpPr txBox="1"/>
          <p:nvPr/>
        </p:nvSpPr>
        <p:spPr>
          <a:xfrm>
            <a:off x="7745527" y="5479997"/>
            <a:ext cx="4152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온도가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5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이하거나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8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 이상일 때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Buzzer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와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LED ON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28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Arduino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426AF-9442-472C-8394-14176005CD64}"/>
              </a:ext>
            </a:extLst>
          </p:cNvPr>
          <p:cNvSpPr txBox="1"/>
          <p:nvPr/>
        </p:nvSpPr>
        <p:spPr>
          <a:xfrm>
            <a:off x="5662556" y="6006125"/>
            <a:ext cx="44122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en-US" altLang="ko-KR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LED, Buzzer</a:t>
            </a:r>
            <a:r>
              <a:rPr lang="ko-KR" altLang="en-US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의</a:t>
            </a:r>
            <a:r>
              <a:rPr lang="en-US" altLang="ko-KR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 ON/OFF </a:t>
            </a:r>
            <a:r>
              <a:rPr lang="ko-KR" altLang="ko-KR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값 읽어 오기</a:t>
            </a:r>
            <a:r>
              <a:rPr lang="en-US" altLang="ko-KR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50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  <a:cs typeface="Times New Roman" panose="02020603050405020304" pitchFamily="18" charset="0"/>
              </a:rPr>
              <a:t>보내기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E0701-F173-4D8E-A6DA-E1183CA7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8" y="2486314"/>
            <a:ext cx="4991438" cy="384297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145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Java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A6AFB52-A3DE-4456-8F75-EA31CDB1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8" y="2512220"/>
            <a:ext cx="7106080" cy="3817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ECE0D-088B-449A-B343-22D27D424D78}"/>
              </a:ext>
            </a:extLst>
          </p:cNvPr>
          <p:cNvSpPr txBox="1"/>
          <p:nvPr/>
        </p:nvSpPr>
        <p:spPr>
          <a:xfrm>
            <a:off x="7777198" y="6006125"/>
            <a:ext cx="4152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AWS DynamoDB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의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table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3711462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AF5D01-6FC1-4619-8257-046B34D8D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"/>
          <a:stretch/>
        </p:blipFill>
        <p:spPr>
          <a:xfrm>
            <a:off x="671118" y="2512220"/>
            <a:ext cx="7106075" cy="38170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Java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ECE0D-088B-449A-B343-22D27D424D78}"/>
              </a:ext>
            </a:extLst>
          </p:cNvPr>
          <p:cNvSpPr txBox="1"/>
          <p:nvPr/>
        </p:nvSpPr>
        <p:spPr>
          <a:xfrm>
            <a:off x="7777198" y="6006125"/>
            <a:ext cx="3559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온도이상 시 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79447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3DF31D-15DB-4F43-A329-CC12F145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2" y="2512219"/>
            <a:ext cx="7106075" cy="381706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Android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ECE0D-088B-449A-B343-22D27D424D78}"/>
              </a:ext>
            </a:extLst>
          </p:cNvPr>
          <p:cNvSpPr txBox="1"/>
          <p:nvPr/>
        </p:nvSpPr>
        <p:spPr>
          <a:xfrm>
            <a:off x="7777198" y="6006125"/>
            <a:ext cx="3559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상태정보 변경 버튼</a:t>
            </a:r>
          </a:p>
        </p:txBody>
      </p:sp>
    </p:spTree>
    <p:extLst>
      <p:ext uri="{BB962C8B-B14F-4D97-AF65-F5344CB8AC3E}">
        <p14:creationId xmlns:p14="http://schemas.microsoft.com/office/powerpoint/2010/main" val="226901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AC46F2-E29E-4FEA-8667-972FFA1F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0" y="2512217"/>
            <a:ext cx="7106059" cy="3817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Android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코드 요약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ECE0D-088B-449A-B343-22D27D424D78}"/>
              </a:ext>
            </a:extLst>
          </p:cNvPr>
          <p:cNvSpPr txBox="1"/>
          <p:nvPr/>
        </p:nvSpPr>
        <p:spPr>
          <a:xfrm>
            <a:off x="7777198" y="6006125"/>
            <a:ext cx="3559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로그정보 출력</a:t>
            </a:r>
          </a:p>
        </p:txBody>
      </p:sp>
    </p:spTree>
    <p:extLst>
      <p:ext uri="{BB962C8B-B14F-4D97-AF65-F5344CB8AC3E}">
        <p14:creationId xmlns:p14="http://schemas.microsoft.com/office/powerpoint/2010/main" val="315986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0CBB86-BE90-4E0A-9C4C-D55482FE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1" y="2512214"/>
            <a:ext cx="6522842" cy="38170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문제점 보완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ECE0D-088B-449A-B343-22D27D424D78}"/>
              </a:ext>
            </a:extLst>
          </p:cNvPr>
          <p:cNvSpPr txBox="1"/>
          <p:nvPr/>
        </p:nvSpPr>
        <p:spPr>
          <a:xfrm>
            <a:off x="7193903" y="5775286"/>
            <a:ext cx="44148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온습도센서가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고장 나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AWS DynamoDB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의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Logging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테이블에 저장이 안 되어서 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온습도센서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교체</a:t>
            </a:r>
          </a:p>
        </p:txBody>
      </p:sp>
    </p:spTree>
    <p:extLst>
      <p:ext uri="{BB962C8B-B14F-4D97-AF65-F5344CB8AC3E}">
        <p14:creationId xmlns:p14="http://schemas.microsoft.com/office/powerpoint/2010/main" val="94257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실행화면 및 동영상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EAB37D8-D025-4155-97A9-8A187CDE0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1" t="3946" r="49184" b="48979"/>
          <a:stretch/>
        </p:blipFill>
        <p:spPr>
          <a:xfrm>
            <a:off x="724791" y="2584309"/>
            <a:ext cx="5822303" cy="32283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195D7D-8F20-4CFF-AD33-F04214ED6CE4}"/>
              </a:ext>
            </a:extLst>
          </p:cNvPr>
          <p:cNvSpPr txBox="1"/>
          <p:nvPr/>
        </p:nvSpPr>
        <p:spPr>
          <a:xfrm>
            <a:off x="724791" y="6006125"/>
            <a:ext cx="4988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온도가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8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도 이상이어서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LED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와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ON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된 모습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FD487-E8E1-4F36-936A-349C3D65A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25" y="2584309"/>
            <a:ext cx="3228392" cy="32283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576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ACF6DD5-D7A1-4B62-9352-BBCDE50B9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10" y="2219768"/>
            <a:ext cx="2914141" cy="42920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DB524-3103-4463-88BA-3DCFF2CF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8" y="2219769"/>
            <a:ext cx="2914141" cy="42920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실행화면 및 동영상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95D7D-8F20-4CFF-AD33-F04214ED6CE4}"/>
              </a:ext>
            </a:extLst>
          </p:cNvPr>
          <p:cNvSpPr txBox="1"/>
          <p:nvPr/>
        </p:nvSpPr>
        <p:spPr>
          <a:xfrm>
            <a:off x="7235766" y="6188686"/>
            <a:ext cx="32470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디바이스 최신 상태 조회 및 상태 변경</a:t>
            </a:r>
          </a:p>
        </p:txBody>
      </p:sp>
    </p:spTree>
    <p:extLst>
      <p:ext uri="{BB962C8B-B14F-4D97-AF65-F5344CB8AC3E}">
        <p14:creationId xmlns:p14="http://schemas.microsoft.com/office/powerpoint/2010/main" val="338851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A412C0-154F-48A7-BEC7-0D6E43C2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10" y="2219768"/>
            <a:ext cx="2914141" cy="42920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1B4C2-AC25-4F07-85F7-4EFD71533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8" y="2219768"/>
            <a:ext cx="2914141" cy="429208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실행화면 및 동영상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95D7D-8F20-4CFF-AD33-F04214ED6CE4}"/>
              </a:ext>
            </a:extLst>
          </p:cNvPr>
          <p:cNvSpPr txBox="1"/>
          <p:nvPr/>
        </p:nvSpPr>
        <p:spPr>
          <a:xfrm>
            <a:off x="7235766" y="6188686"/>
            <a:ext cx="32470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디바이스 로그 조회</a:t>
            </a:r>
          </a:p>
        </p:txBody>
      </p:sp>
    </p:spTree>
    <p:extLst>
      <p:ext uri="{BB962C8B-B14F-4D97-AF65-F5344CB8AC3E}">
        <p14:creationId xmlns:p14="http://schemas.microsoft.com/office/powerpoint/2010/main" val="90466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F8FD075-ED63-4696-8C5F-9C85C1D06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5E8577-4965-4D75-9A16-71EE3A74AE3D}"/>
              </a:ext>
            </a:extLst>
          </p:cNvPr>
          <p:cNvSpPr/>
          <p:nvPr/>
        </p:nvSpPr>
        <p:spPr>
          <a:xfrm>
            <a:off x="1" y="6314"/>
            <a:ext cx="6096000" cy="685168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90519-FEE5-4339-8ACE-2A212F8971EE}"/>
              </a:ext>
            </a:extLst>
          </p:cNvPr>
          <p:cNvSpPr txBox="1"/>
          <p:nvPr/>
        </p:nvSpPr>
        <p:spPr>
          <a:xfrm>
            <a:off x="7013197" y="1359017"/>
            <a:ext cx="4160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 NAME</a:t>
            </a:r>
            <a:endParaRPr lang="ko-KR" altLang="en-US" sz="3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199B6-88D2-4F4C-B0DE-4A15E38F6229}"/>
              </a:ext>
            </a:extLst>
          </p:cNvPr>
          <p:cNvSpPr txBox="1"/>
          <p:nvPr/>
        </p:nvSpPr>
        <p:spPr>
          <a:xfrm>
            <a:off x="7361997" y="2191295"/>
            <a:ext cx="410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J</a:t>
            </a:r>
            <a:endParaRPr lang="ko-KR" altLang="en-US" sz="2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9F450-3B3E-41A2-9B25-C1880A84B4CD}"/>
              </a:ext>
            </a:extLst>
          </p:cNvPr>
          <p:cNvSpPr txBox="1"/>
          <p:nvPr/>
        </p:nvSpPr>
        <p:spPr>
          <a:xfrm>
            <a:off x="7013196" y="3539262"/>
            <a:ext cx="41609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 MEMBER</a:t>
            </a:r>
            <a:endParaRPr lang="ko-KR" altLang="en-US" sz="3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FDBD6-0C05-46E1-BD0B-BFD5763417BA}"/>
              </a:ext>
            </a:extLst>
          </p:cNvPr>
          <p:cNvSpPr txBox="1"/>
          <p:nvPr/>
        </p:nvSpPr>
        <p:spPr>
          <a:xfrm>
            <a:off x="7361997" y="4350046"/>
            <a:ext cx="4160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신정섭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(1771138)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사이버보안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</a:t>
            </a:r>
            <a:endParaRPr lang="en-US" altLang="ko-KR" sz="11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장수영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(1791285)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사물인터넷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트랙 </a:t>
            </a:r>
            <a:r>
              <a:rPr lang="en-US" altLang="ko-KR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</a:t>
            </a:r>
            <a:r>
              <a:rPr lang="ko-KR" altLang="en-US" sz="11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사이버보안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539531-3577-4722-A129-6BE65D21432C}"/>
              </a:ext>
            </a:extLst>
          </p:cNvPr>
          <p:cNvSpPr/>
          <p:nvPr/>
        </p:nvSpPr>
        <p:spPr>
          <a:xfrm>
            <a:off x="3710916" y="6189735"/>
            <a:ext cx="2275997" cy="578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CE5992-CCF2-4569-9410-F34FB8ABB68B}"/>
              </a:ext>
            </a:extLst>
          </p:cNvPr>
          <p:cNvSpPr txBox="1"/>
          <p:nvPr/>
        </p:nvSpPr>
        <p:spPr>
          <a:xfrm>
            <a:off x="4182205" y="6242134"/>
            <a:ext cx="1445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TEAM</a:t>
            </a:r>
            <a:endParaRPr lang="ko-KR" altLang="en-US" sz="30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1" name="슬라이드 번호 개체 틀 19">
            <a:extLst>
              <a:ext uri="{FF2B5EF4-FFF2-40B4-BE49-F238E27FC236}">
                <a16:creationId xmlns:a16="http://schemas.microsoft.com/office/drawing/2014/main" id="{9555D44A-3DA1-434B-8774-AAB63A61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E0C29-56F5-475E-83E9-949772E8E97C}"/>
              </a:ext>
            </a:extLst>
          </p:cNvPr>
          <p:cNvSpPr txBox="1"/>
          <p:nvPr/>
        </p:nvSpPr>
        <p:spPr>
          <a:xfrm>
            <a:off x="8399137" y="2188347"/>
            <a:ext cx="5887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C7FF8-F4AD-4D44-9286-39563A3388BC}"/>
              </a:ext>
            </a:extLst>
          </p:cNvPr>
          <p:cNvSpPr txBox="1"/>
          <p:nvPr/>
        </p:nvSpPr>
        <p:spPr>
          <a:xfrm>
            <a:off x="8758412" y="2265291"/>
            <a:ext cx="6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eop</a:t>
            </a:r>
            <a:endParaRPr lang="en-US" altLang="ko-KR" sz="1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oo</a:t>
            </a:r>
            <a:endParaRPr lang="ko-KR" altLang="en-US" sz="1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8923D-3DA6-464D-B3F5-0295B6F0DBD3}"/>
              </a:ext>
            </a:extLst>
          </p:cNvPr>
          <p:cNvSpPr txBox="1"/>
          <p:nvPr/>
        </p:nvSpPr>
        <p:spPr>
          <a:xfrm flipH="1">
            <a:off x="9107636" y="2428592"/>
            <a:ext cx="15805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Y</a:t>
            </a:r>
            <a:r>
              <a:rPr lang="en-US" altLang="ko-KR" sz="2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oung</a:t>
            </a:r>
            <a:endParaRPr lang="ko-KR" altLang="en-US" sz="2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3B5D0195-96B3-468E-AEB0-5C5F098A6B7E}"/>
              </a:ext>
            </a:extLst>
          </p:cNvPr>
          <p:cNvSpPr/>
          <p:nvPr/>
        </p:nvSpPr>
        <p:spPr>
          <a:xfrm>
            <a:off x="6811860" y="1578014"/>
            <a:ext cx="201336" cy="19294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2447D44-E969-4941-B8CE-3B16E9B6712F}"/>
              </a:ext>
            </a:extLst>
          </p:cNvPr>
          <p:cNvSpPr/>
          <p:nvPr/>
        </p:nvSpPr>
        <p:spPr>
          <a:xfrm>
            <a:off x="6811860" y="3661786"/>
            <a:ext cx="201336" cy="192947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53B4F3-5602-4415-8A31-94F8FC9BF3A8}"/>
              </a:ext>
            </a:extLst>
          </p:cNvPr>
          <p:cNvSpPr txBox="1"/>
          <p:nvPr/>
        </p:nvSpPr>
        <p:spPr>
          <a:xfrm>
            <a:off x="7702850" y="2265291"/>
            <a:ext cx="6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eong</a:t>
            </a:r>
            <a:endParaRPr lang="en-US" altLang="ko-KR" sz="1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ang</a:t>
            </a:r>
            <a:endParaRPr lang="ko-KR" altLang="en-US" sz="1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24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실행화면 및 동영상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195D7D-8F20-4CFF-AD33-F04214ED6CE4}"/>
              </a:ext>
            </a:extLst>
          </p:cNvPr>
          <p:cNvSpPr txBox="1"/>
          <p:nvPr/>
        </p:nvSpPr>
        <p:spPr>
          <a:xfrm>
            <a:off x="8061820" y="5865521"/>
            <a:ext cx="32470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-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이메일 전송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557DA-5EA8-489B-87C5-C70BFD240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4" t="17248" r="3670" b="29296"/>
          <a:stretch/>
        </p:blipFill>
        <p:spPr>
          <a:xfrm>
            <a:off x="671118" y="2522697"/>
            <a:ext cx="7390702" cy="36659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21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실행화면 및 동영상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83033B-4129-435B-94BF-B0C887B14231}"/>
              </a:ext>
            </a:extLst>
          </p:cNvPr>
          <p:cNvSpPr txBox="1"/>
          <p:nvPr/>
        </p:nvSpPr>
        <p:spPr>
          <a:xfrm>
            <a:off x="941023" y="2855166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실행 동영상 링크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6120-57C6-4D32-B4BC-971348323861}"/>
              </a:ext>
            </a:extLst>
          </p:cNvPr>
          <p:cNvSpPr txBox="1"/>
          <p:nvPr/>
        </p:nvSpPr>
        <p:spPr>
          <a:xfrm>
            <a:off x="941023" y="447325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GitHub 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링크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DEFE69E-ADC4-45D7-BA56-03FD2ED8B756}"/>
              </a:ext>
            </a:extLst>
          </p:cNvPr>
          <p:cNvSpPr/>
          <p:nvPr/>
        </p:nvSpPr>
        <p:spPr>
          <a:xfrm>
            <a:off x="840541" y="2962696"/>
            <a:ext cx="100482" cy="103883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37A4FCF-3E36-4205-9CF8-E1965B201DC1}"/>
              </a:ext>
            </a:extLst>
          </p:cNvPr>
          <p:cNvSpPr/>
          <p:nvPr/>
        </p:nvSpPr>
        <p:spPr>
          <a:xfrm>
            <a:off x="840541" y="4585903"/>
            <a:ext cx="100482" cy="103883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3E793-0EF7-445D-B8C8-D2F3764C3573}"/>
              </a:ext>
            </a:extLst>
          </p:cNvPr>
          <p:cNvSpPr txBox="1"/>
          <p:nvPr/>
        </p:nvSpPr>
        <p:spPr>
          <a:xfrm>
            <a:off x="941023" y="3224498"/>
            <a:ext cx="485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  <a:hlinkClick r:id="rId2"/>
              </a:rPr>
              <a:t>https://youtu.be/WtGpabtmpnc</a:t>
            </a: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3E98-CBDE-4FB2-BCA6-E91808A78312}"/>
              </a:ext>
            </a:extLst>
          </p:cNvPr>
          <p:cNvSpPr txBox="1"/>
          <p:nvPr/>
        </p:nvSpPr>
        <p:spPr>
          <a:xfrm>
            <a:off x="941023" y="4842589"/>
            <a:ext cx="644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  <a:hlinkClick r:id="rId3"/>
              </a:rPr>
              <a:t>https://github.com/JeongSeopShin/ShowCase</a:t>
            </a: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EC2E063-70B6-47F6-AEE8-FB3A506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441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F229AE-9462-4C6D-AFB5-948FECF213E4}"/>
              </a:ext>
            </a:extLst>
          </p:cNvPr>
          <p:cNvSpPr/>
          <p:nvPr/>
        </p:nvSpPr>
        <p:spPr>
          <a:xfrm>
            <a:off x="0" y="6314"/>
            <a:ext cx="12192000" cy="685168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0">
                <a:schemeClr val="tx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F1D6FD-2B99-460E-9C17-9B9CDD685DC8}"/>
              </a:ext>
            </a:extLst>
          </p:cNvPr>
          <p:cNvSpPr/>
          <p:nvPr/>
        </p:nvSpPr>
        <p:spPr>
          <a:xfrm>
            <a:off x="176169" y="142613"/>
            <a:ext cx="11828477" cy="65518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DC5E5BB-CEB4-42F2-9BCF-87B2F6E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946E9-E953-4196-916C-5FCB0517C0A7}"/>
              </a:ext>
            </a:extLst>
          </p:cNvPr>
          <p:cNvSpPr txBox="1"/>
          <p:nvPr/>
        </p:nvSpPr>
        <p:spPr>
          <a:xfrm>
            <a:off x="4925734" y="2709644"/>
            <a:ext cx="2340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THANK                            YOU. 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8D8B9-594C-4B6D-A770-4218708408AA}"/>
              </a:ext>
            </a:extLst>
          </p:cNvPr>
          <p:cNvSpPr txBox="1"/>
          <p:nvPr/>
        </p:nvSpPr>
        <p:spPr>
          <a:xfrm rot="5400000">
            <a:off x="6358857" y="3387367"/>
            <a:ext cx="5597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solidFill>
                  <a:schemeClr val="bg1"/>
                </a:solidFill>
                <a:latin typeface="Bradley Hand ITC" panose="03070402050302030203" pitchFamily="66" charset="0"/>
                <a:sym typeface="Wingdings" panose="05000000000000000000" pitchFamily="2" charset="2"/>
              </a:rPr>
              <a:t>:)</a:t>
            </a:r>
            <a:endParaRPr lang="ko-KR" altLang="en-US" sz="45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0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E1468-4154-4B12-A262-8FF31D8585F0}"/>
              </a:ext>
            </a:extLst>
          </p:cNvPr>
          <p:cNvSpPr/>
          <p:nvPr/>
        </p:nvSpPr>
        <p:spPr>
          <a:xfrm flipH="1" flipV="1">
            <a:off x="3397114" y="2938915"/>
            <a:ext cx="45720" cy="9675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A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A647E-3916-4A12-BBBD-27C3F3E358C6}"/>
              </a:ext>
            </a:extLst>
          </p:cNvPr>
          <p:cNvSpPr txBox="1"/>
          <p:nvPr/>
        </p:nvSpPr>
        <p:spPr>
          <a:xfrm>
            <a:off x="3624044" y="2732986"/>
            <a:ext cx="4091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1C05F-8620-4E35-AF45-1BF24F0CD1FB}"/>
              </a:ext>
            </a:extLst>
          </p:cNvPr>
          <p:cNvSpPr txBox="1"/>
          <p:nvPr/>
        </p:nvSpPr>
        <p:spPr>
          <a:xfrm>
            <a:off x="3632800" y="3086279"/>
            <a:ext cx="4171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AFAE78-45EA-4068-B8BD-25ED30FBBF2A}"/>
              </a:ext>
            </a:extLst>
          </p:cNvPr>
          <p:cNvSpPr txBox="1"/>
          <p:nvPr/>
        </p:nvSpPr>
        <p:spPr>
          <a:xfrm>
            <a:off x="4314214" y="2751641"/>
            <a:ext cx="14590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서비스 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82A695-BBEE-43B7-A5C7-B058F8B5E245}"/>
              </a:ext>
            </a:extLst>
          </p:cNvPr>
          <p:cNvSpPr txBox="1"/>
          <p:nvPr/>
        </p:nvSpPr>
        <p:spPr>
          <a:xfrm>
            <a:off x="4307631" y="3100278"/>
            <a:ext cx="154561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서비스 구조도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E4361F-5060-4359-93E6-B4462E5DFA3D}"/>
              </a:ext>
            </a:extLst>
          </p:cNvPr>
          <p:cNvSpPr/>
          <p:nvPr/>
        </p:nvSpPr>
        <p:spPr>
          <a:xfrm>
            <a:off x="1233458" y="1381231"/>
            <a:ext cx="9409486" cy="4118589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909C5-8E2B-45B6-A137-658DA9C7FD44}"/>
              </a:ext>
            </a:extLst>
          </p:cNvPr>
          <p:cNvSpPr txBox="1"/>
          <p:nvPr/>
        </p:nvSpPr>
        <p:spPr>
          <a:xfrm>
            <a:off x="3640822" y="3439572"/>
            <a:ext cx="4171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8A7B7-E909-4DE0-AADE-F9C90B5DDDAA}"/>
              </a:ext>
            </a:extLst>
          </p:cNvPr>
          <p:cNvSpPr txBox="1"/>
          <p:nvPr/>
        </p:nvSpPr>
        <p:spPr>
          <a:xfrm>
            <a:off x="4299611" y="3448915"/>
            <a:ext cx="17556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서비스 주요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4F7E0-18B4-4AEE-8B22-A2E09AC698FA}"/>
              </a:ext>
            </a:extLst>
          </p:cNvPr>
          <p:cNvSpPr txBox="1"/>
          <p:nvPr/>
        </p:nvSpPr>
        <p:spPr>
          <a:xfrm>
            <a:off x="3640856" y="3792865"/>
            <a:ext cx="4171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  <a:alpha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63DD5-57D7-4633-9C21-D10E29DB52B5}"/>
              </a:ext>
            </a:extLst>
          </p:cNvPr>
          <p:cNvSpPr txBox="1"/>
          <p:nvPr/>
        </p:nvSpPr>
        <p:spPr>
          <a:xfrm>
            <a:off x="4299610" y="3797553"/>
            <a:ext cx="266130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서비스 실행화면 및 동영상</a:t>
            </a:r>
          </a:p>
        </p:txBody>
      </p:sp>
    </p:spTree>
    <p:extLst>
      <p:ext uri="{BB962C8B-B14F-4D97-AF65-F5344CB8AC3E}">
        <p14:creationId xmlns:p14="http://schemas.microsoft.com/office/powerpoint/2010/main" val="335810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D3DB2D-617A-46F8-8884-D21455815FC4}"/>
              </a:ext>
            </a:extLst>
          </p:cNvPr>
          <p:cNvSpPr txBox="1"/>
          <p:nvPr/>
        </p:nvSpPr>
        <p:spPr>
          <a:xfrm>
            <a:off x="1073789" y="2726422"/>
            <a:ext cx="97123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IoT </a:t>
            </a:r>
            <a:r>
              <a:rPr lang="ko-KR" altLang="en-US" sz="2000" b="1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개요</a:t>
            </a:r>
            <a:endParaRPr lang="ko-KR" altLang="en-US" sz="20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lvl="0" fontAlgn="base"/>
            <a:endParaRPr lang="en-US" altLang="ko-KR" sz="1000" b="1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fontAlgn="base"/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카페 쇼케이스 안에 진열된 케이크나 과일들을 보관하기 위해서는 적정한 온도를 유지해 주는 것이 중요하다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</a:p>
          <a:p>
            <a:pPr fontAlgn="base"/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그렇기 때문에 실시간 온도를 아는 게 중요하다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서비스를 통해서 실시간 온도 데이터를 받아와 사용자는 안드로이드 앱을 통해 실시간 온도 데이터를 확인할 수 있다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또한 적정온도 값을 벗어나게 되면 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LED</a:t>
            </a: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 불이 켜지며 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</a:t>
            </a: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 울리게 된다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AWS DynamoDB</a:t>
            </a: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에서 측정된 로그 값들을 모두 확인할 수 있으며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사용자는 웹과 앱을 통해서도 자신의 디바이스 목록과</a:t>
            </a:r>
            <a:b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</a:b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로그 값들을 조회할 수 있다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또한 적정온도에서 벗어났을 때 알림을 이메일로 보내준다</a:t>
            </a:r>
            <a:r>
              <a:rPr lang="en-US" altLang="ko-KR" sz="1500" b="0" i="0" dirty="0">
                <a:effectLst/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862A2C-F478-4C5A-8474-31D3C73E4141}"/>
              </a:ext>
            </a:extLst>
          </p:cNvPr>
          <p:cNvSpPr txBox="1"/>
          <p:nvPr/>
        </p:nvSpPr>
        <p:spPr>
          <a:xfrm>
            <a:off x="671119" y="1182848"/>
            <a:ext cx="562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B1EE8-CD4D-4C34-9620-A2D72060D66A}"/>
              </a:ext>
            </a:extLst>
          </p:cNvPr>
          <p:cNvSpPr txBox="1"/>
          <p:nvPr/>
        </p:nvSpPr>
        <p:spPr>
          <a:xfrm>
            <a:off x="1825239" y="1182848"/>
            <a:ext cx="29925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IoT </a:t>
            </a:r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주제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31C484-54B4-4719-A388-5CF5F755E534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CE95EC83-7044-436E-A5C5-08114A0E0EC8}"/>
              </a:ext>
            </a:extLst>
          </p:cNvPr>
          <p:cNvSpPr/>
          <p:nvPr/>
        </p:nvSpPr>
        <p:spPr>
          <a:xfrm>
            <a:off x="964732" y="2848734"/>
            <a:ext cx="109058" cy="108386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6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29127CA-B515-469E-902F-8ED4C74C8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9" t="40107" r="71129" b="37920"/>
          <a:stretch/>
        </p:blipFill>
        <p:spPr>
          <a:xfrm>
            <a:off x="7950487" y="3820873"/>
            <a:ext cx="1941005" cy="13029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20858-8D77-483A-A44F-95F97959F58C}"/>
              </a:ext>
            </a:extLst>
          </p:cNvPr>
          <p:cNvSpPr txBox="1"/>
          <p:nvPr/>
        </p:nvSpPr>
        <p:spPr>
          <a:xfrm>
            <a:off x="880840" y="2183263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452C8-B89A-483B-BFE1-E7BA02245896}"/>
              </a:ext>
            </a:extLst>
          </p:cNvPr>
          <p:cNvSpPr txBox="1"/>
          <p:nvPr/>
        </p:nvSpPr>
        <p:spPr>
          <a:xfrm>
            <a:off x="1401411" y="2183263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시스템 구성도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D4CDC9-13DB-49FD-B01B-4DD1B5E1F15C}"/>
              </a:ext>
            </a:extLst>
          </p:cNvPr>
          <p:cNvCxnSpPr>
            <a:cxnSpLocks/>
          </p:cNvCxnSpPr>
          <p:nvPr/>
        </p:nvCxnSpPr>
        <p:spPr>
          <a:xfrm>
            <a:off x="1337984" y="2213908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IoT </a:t>
            </a:r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구조도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29FE2FF6-A44E-4D81-9859-B4E14F45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6E3B18-4E6E-4A64-A3EF-A3D992C57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2" t="29113" r="50000" b="44373"/>
          <a:stretch/>
        </p:blipFill>
        <p:spPr>
          <a:xfrm>
            <a:off x="7275673" y="2452969"/>
            <a:ext cx="443598" cy="488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B80596-4D41-4984-93C9-9858362F4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23" t="36405" r="47258" b="21434"/>
          <a:stretch/>
        </p:blipFill>
        <p:spPr>
          <a:xfrm rot="468789">
            <a:off x="7643667" y="3299211"/>
            <a:ext cx="584116" cy="5052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ECD47D-F7C7-4E73-A6B6-83214A35E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70" t="38555" r="36994" b="31469"/>
          <a:stretch/>
        </p:blipFill>
        <p:spPr>
          <a:xfrm>
            <a:off x="4089224" y="3778764"/>
            <a:ext cx="1729978" cy="10951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E33A482-50A0-4D43-9269-586B1A3798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45" t="53708" r="67356" b="30324"/>
          <a:stretch/>
        </p:blipFill>
        <p:spPr>
          <a:xfrm>
            <a:off x="814634" y="3898536"/>
            <a:ext cx="1158067" cy="10951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7EE20C-0D29-4A89-8AA6-F56E822B3B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72" t="61443" r="37423" b="23412"/>
          <a:stretch/>
        </p:blipFill>
        <p:spPr>
          <a:xfrm>
            <a:off x="7846857" y="2452969"/>
            <a:ext cx="443598" cy="6293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8FBB8DC-5FA4-49FB-8502-E9BD61332C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709" t="74552" r="40323" b="16979"/>
          <a:stretch/>
        </p:blipFill>
        <p:spPr>
          <a:xfrm>
            <a:off x="5013310" y="5805541"/>
            <a:ext cx="1337187" cy="5807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D9305C-C4B1-4433-8BD8-9117B70F34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655" t="33304" r="55964" b="53652"/>
          <a:stretch/>
        </p:blipFill>
        <p:spPr>
          <a:xfrm>
            <a:off x="4255701" y="5394181"/>
            <a:ext cx="757714" cy="1268852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EF68E83-468A-44F1-98FC-2108FAB85E55}"/>
              </a:ext>
            </a:extLst>
          </p:cNvPr>
          <p:cNvSpPr/>
          <p:nvPr/>
        </p:nvSpPr>
        <p:spPr>
          <a:xfrm>
            <a:off x="2237036" y="4078066"/>
            <a:ext cx="1388505" cy="231955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3195EC5-9A2C-4B4D-9D44-38673C44A6BB}"/>
              </a:ext>
            </a:extLst>
          </p:cNvPr>
          <p:cNvSpPr/>
          <p:nvPr/>
        </p:nvSpPr>
        <p:spPr>
          <a:xfrm rot="16200000">
            <a:off x="4597061" y="5227729"/>
            <a:ext cx="606274" cy="21606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D0884DA-F058-4DC5-8FA8-908C548F6771}"/>
              </a:ext>
            </a:extLst>
          </p:cNvPr>
          <p:cNvSpPr/>
          <p:nvPr/>
        </p:nvSpPr>
        <p:spPr>
          <a:xfrm rot="10800000">
            <a:off x="2237036" y="4330110"/>
            <a:ext cx="1388505" cy="2319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눈물 방울 33">
            <a:extLst>
              <a:ext uri="{FF2B5EF4-FFF2-40B4-BE49-F238E27FC236}">
                <a16:creationId xmlns:a16="http://schemas.microsoft.com/office/drawing/2014/main" id="{A664A1F8-2B42-4F42-ABEE-A0089C2449CB}"/>
              </a:ext>
            </a:extLst>
          </p:cNvPr>
          <p:cNvSpPr/>
          <p:nvPr/>
        </p:nvSpPr>
        <p:spPr>
          <a:xfrm rot="6966264">
            <a:off x="7002481" y="2234759"/>
            <a:ext cx="1570540" cy="1562660"/>
          </a:xfrm>
          <a:prstGeom prst="teardrop">
            <a:avLst>
              <a:gd name="adj" fmla="val 97503"/>
            </a:avLst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5B9E15-8D31-4912-A59B-96D3FC61E4C5}"/>
              </a:ext>
            </a:extLst>
          </p:cNvPr>
          <p:cNvSpPr txBox="1"/>
          <p:nvPr/>
        </p:nvSpPr>
        <p:spPr>
          <a:xfrm>
            <a:off x="2139083" y="4594515"/>
            <a:ext cx="191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디바이스 로그</a:t>
            </a:r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조회 및 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A5D55C-E71E-449D-AB6B-B55A3B304DD6}"/>
              </a:ext>
            </a:extLst>
          </p:cNvPr>
          <p:cNvSpPr txBox="1"/>
          <p:nvPr/>
        </p:nvSpPr>
        <p:spPr>
          <a:xfrm>
            <a:off x="2139083" y="3850984"/>
            <a:ext cx="1675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디바이스 목록</a:t>
            </a:r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상태 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72146C-C545-4B14-917B-28F1A6F76F85}"/>
              </a:ext>
            </a:extLst>
          </p:cNvPr>
          <p:cNvSpPr txBox="1"/>
          <p:nvPr/>
        </p:nvSpPr>
        <p:spPr>
          <a:xfrm>
            <a:off x="6299915" y="4559393"/>
            <a:ext cx="1388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측정된 온도 값 전송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4FBF08-D78C-4163-9F54-81D2A7822D7A}"/>
              </a:ext>
            </a:extLst>
          </p:cNvPr>
          <p:cNvSpPr txBox="1"/>
          <p:nvPr/>
        </p:nvSpPr>
        <p:spPr>
          <a:xfrm>
            <a:off x="6107983" y="3825012"/>
            <a:ext cx="1580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디바이스 상태 변경 제어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7C4632-DC4C-48F9-A816-02F4D0499D53}"/>
              </a:ext>
            </a:extLst>
          </p:cNvPr>
          <p:cNvSpPr txBox="1"/>
          <p:nvPr/>
        </p:nvSpPr>
        <p:spPr>
          <a:xfrm>
            <a:off x="7085344" y="2994935"/>
            <a:ext cx="158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측정 된 온도 값을 바탕으로 </a:t>
            </a:r>
            <a:r>
              <a:rPr lang="en-US" altLang="ko-KR" sz="9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</a:t>
            </a:r>
            <a:r>
              <a:rPr lang="ko-KR" altLang="en-US" sz="9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와 </a:t>
            </a:r>
            <a:r>
              <a:rPr lang="en-US" altLang="ko-KR" sz="9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LED</a:t>
            </a:r>
            <a:r>
              <a:rPr lang="ko-KR" altLang="en-US" sz="9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B7FF65-0C62-411B-96FF-40552B9D6DA7}"/>
              </a:ext>
            </a:extLst>
          </p:cNvPr>
          <p:cNvSpPr txBox="1"/>
          <p:nvPr/>
        </p:nvSpPr>
        <p:spPr>
          <a:xfrm>
            <a:off x="5008228" y="5194126"/>
            <a:ext cx="1580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DB, API </a:t>
            </a:r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를 위한 </a:t>
            </a:r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Lambda</a:t>
            </a:r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함수 전송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4F1BFEDA-0863-4187-8FC5-6F6574B63926}"/>
              </a:ext>
            </a:extLst>
          </p:cNvPr>
          <p:cNvSpPr/>
          <p:nvPr/>
        </p:nvSpPr>
        <p:spPr>
          <a:xfrm rot="5400000">
            <a:off x="5486181" y="3423838"/>
            <a:ext cx="273118" cy="21606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7D94EB-C43E-477B-AE5A-C18E900E1216}"/>
              </a:ext>
            </a:extLst>
          </p:cNvPr>
          <p:cNvSpPr txBox="1"/>
          <p:nvPr/>
        </p:nvSpPr>
        <p:spPr>
          <a:xfrm>
            <a:off x="4530026" y="3318554"/>
            <a:ext cx="9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Web</a:t>
            </a:r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에서도 </a:t>
            </a:r>
            <a:endParaRPr lang="en-US" altLang="ko-KR" sz="10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sz="10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상태 조회 가능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D4982D6-0E11-4E9B-AA22-FED41F9F82C0}"/>
              </a:ext>
            </a:extLst>
          </p:cNvPr>
          <p:cNvSpPr/>
          <p:nvPr/>
        </p:nvSpPr>
        <p:spPr>
          <a:xfrm>
            <a:off x="5059905" y="2396593"/>
            <a:ext cx="1147952" cy="906475"/>
          </a:xfrm>
          <a:prstGeom prst="ellipse">
            <a:avLst/>
          </a:prstGeom>
          <a:solidFill>
            <a:schemeClr val="bg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E969A79D-66EC-4047-890F-51239B1B8E18}"/>
              </a:ext>
            </a:extLst>
          </p:cNvPr>
          <p:cNvSpPr/>
          <p:nvPr/>
        </p:nvSpPr>
        <p:spPr>
          <a:xfrm>
            <a:off x="6204799" y="4071157"/>
            <a:ext cx="1388505" cy="2319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77F2EB1-6CF1-44C9-98C6-734078266015}"/>
              </a:ext>
            </a:extLst>
          </p:cNvPr>
          <p:cNvSpPr/>
          <p:nvPr/>
        </p:nvSpPr>
        <p:spPr>
          <a:xfrm rot="10800000">
            <a:off x="6204799" y="4323201"/>
            <a:ext cx="1388505" cy="23195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3333BB-01DC-42D3-BE9A-7EB11C12E1D4}"/>
              </a:ext>
            </a:extLst>
          </p:cNvPr>
          <p:cNvSpPr txBox="1"/>
          <p:nvPr/>
        </p:nvSpPr>
        <p:spPr>
          <a:xfrm>
            <a:off x="5313276" y="2702183"/>
            <a:ext cx="64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WEB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0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40" y="1182848"/>
            <a:ext cx="38086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IoT </a:t>
            </a:r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구조도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5DF02202-4C71-43B0-9E17-A3CCBC8A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0B2D82-65BE-4003-AC89-A2899B12C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2" t="29947" r="27828" b="23928"/>
          <a:stretch/>
        </p:blipFill>
        <p:spPr>
          <a:xfrm>
            <a:off x="981508" y="2978355"/>
            <a:ext cx="7074401" cy="31376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2EC19B-8843-4849-B82D-E718FB5AEE1D}"/>
              </a:ext>
            </a:extLst>
          </p:cNvPr>
          <p:cNvSpPr txBox="1"/>
          <p:nvPr/>
        </p:nvSpPr>
        <p:spPr>
          <a:xfrm>
            <a:off x="6127462" y="3435959"/>
            <a:ext cx="63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DHT11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190AFE-BDEF-425A-A3E7-82A25A0E7C88}"/>
              </a:ext>
            </a:extLst>
          </p:cNvPr>
          <p:cNvSpPr txBox="1"/>
          <p:nvPr/>
        </p:nvSpPr>
        <p:spPr>
          <a:xfrm>
            <a:off x="2139538" y="4809353"/>
            <a:ext cx="10755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MKRWiFi1010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68ED9-1AA4-481D-A6AD-619D2168D6FC}"/>
              </a:ext>
            </a:extLst>
          </p:cNvPr>
          <p:cNvSpPr txBox="1"/>
          <p:nvPr/>
        </p:nvSpPr>
        <p:spPr>
          <a:xfrm>
            <a:off x="7244656" y="2976829"/>
            <a:ext cx="710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BUZZER</a:t>
            </a:r>
            <a:endParaRPr lang="ko-KR" altLang="en-US" sz="105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D665D-AA77-4542-8021-F03BA8B962A7}"/>
              </a:ext>
            </a:extLst>
          </p:cNvPr>
          <p:cNvSpPr txBox="1"/>
          <p:nvPr/>
        </p:nvSpPr>
        <p:spPr>
          <a:xfrm>
            <a:off x="5259216" y="3248871"/>
            <a:ext cx="522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LED</a:t>
            </a:r>
            <a:endParaRPr lang="ko-KR" altLang="en-US" sz="105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17DF8-0D1F-44A4-ACE3-9875D16A61E1}"/>
              </a:ext>
            </a:extLst>
          </p:cNvPr>
          <p:cNvSpPr txBox="1"/>
          <p:nvPr/>
        </p:nvSpPr>
        <p:spPr>
          <a:xfrm>
            <a:off x="981508" y="2434933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724E6-4D09-4459-A639-4D04AC2691FE}"/>
              </a:ext>
            </a:extLst>
          </p:cNvPr>
          <p:cNvSpPr txBox="1"/>
          <p:nvPr/>
        </p:nvSpPr>
        <p:spPr>
          <a:xfrm>
            <a:off x="1502079" y="2434933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Arduino Fritzing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DD61E47-D136-4098-81B3-0914AB187965}"/>
              </a:ext>
            </a:extLst>
          </p:cNvPr>
          <p:cNvCxnSpPr>
            <a:cxnSpLocks/>
          </p:cNvCxnSpPr>
          <p:nvPr/>
        </p:nvCxnSpPr>
        <p:spPr>
          <a:xfrm>
            <a:off x="1438652" y="2465578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1CCE53-1DEC-4C87-B323-41325AC205A8}"/>
              </a:ext>
            </a:extLst>
          </p:cNvPr>
          <p:cNvSpPr/>
          <p:nvPr/>
        </p:nvSpPr>
        <p:spPr>
          <a:xfrm>
            <a:off x="0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71E98E-41AA-4C8B-A14F-A611D55B0B0D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025E3-D44C-423B-9AC8-8E2AF352606E}"/>
              </a:ext>
            </a:extLst>
          </p:cNvPr>
          <p:cNvSpPr txBox="1"/>
          <p:nvPr/>
        </p:nvSpPr>
        <p:spPr>
          <a:xfrm>
            <a:off x="1144734" y="2652040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01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74543-E92A-4CB0-8BF9-587C68B4D8EE}"/>
              </a:ext>
            </a:extLst>
          </p:cNvPr>
          <p:cNvSpPr txBox="1"/>
          <p:nvPr/>
        </p:nvSpPr>
        <p:spPr>
          <a:xfrm>
            <a:off x="1655974" y="2652040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온도 측정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5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온습도센서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DCC840-D094-47CF-9306-FC50BB0974B5}"/>
              </a:ext>
            </a:extLst>
          </p:cNvPr>
          <p:cNvCxnSpPr>
            <a:cxnSpLocks/>
          </p:cNvCxnSpPr>
          <p:nvPr/>
        </p:nvCxnSpPr>
        <p:spPr>
          <a:xfrm>
            <a:off x="1592547" y="2682685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6F475D-1F66-43A8-8B34-1C620233D5E4}"/>
              </a:ext>
            </a:extLst>
          </p:cNvPr>
          <p:cNvSpPr txBox="1"/>
          <p:nvPr/>
        </p:nvSpPr>
        <p:spPr>
          <a:xfrm>
            <a:off x="671118" y="1182848"/>
            <a:ext cx="64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03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63006E-E2D2-4EFB-B793-8B76A3A4BE3C}"/>
              </a:ext>
            </a:extLst>
          </p:cNvPr>
          <p:cNvSpPr txBox="1"/>
          <p:nvPr/>
        </p:nvSpPr>
        <p:spPr>
          <a:xfrm>
            <a:off x="1825240" y="1182848"/>
            <a:ext cx="3631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IoT </a:t>
            </a:r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주요 기능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B84A63-2B6A-43FC-A154-4C55E141F4C6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C453AE-C2E2-4D93-990B-6224101A6F5F}"/>
              </a:ext>
            </a:extLst>
          </p:cNvPr>
          <p:cNvSpPr txBox="1"/>
          <p:nvPr/>
        </p:nvSpPr>
        <p:spPr>
          <a:xfrm>
            <a:off x="1135403" y="3081088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02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426EF-0D44-4D0E-B3CE-6212452D68FA}"/>
              </a:ext>
            </a:extLst>
          </p:cNvPr>
          <p:cNvSpPr txBox="1"/>
          <p:nvPr/>
        </p:nvSpPr>
        <p:spPr>
          <a:xfrm>
            <a:off x="1655974" y="3073635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측정된 온도를 </a:t>
            </a:r>
            <a:r>
              <a:rPr lang="ko-KR" altLang="en-US" sz="150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기반으로 </a:t>
            </a:r>
            <a:r>
              <a:rPr lang="en-US" altLang="ko-KR" sz="150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제어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2BEEE22-650B-409A-B0E7-1744CA9F49E7}"/>
              </a:ext>
            </a:extLst>
          </p:cNvPr>
          <p:cNvCxnSpPr>
            <a:cxnSpLocks/>
          </p:cNvCxnSpPr>
          <p:nvPr/>
        </p:nvCxnSpPr>
        <p:spPr>
          <a:xfrm>
            <a:off x="1592547" y="3111733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006E62-EB91-4EF9-B5E8-C91724809492}"/>
              </a:ext>
            </a:extLst>
          </p:cNvPr>
          <p:cNvSpPr txBox="1"/>
          <p:nvPr/>
        </p:nvSpPr>
        <p:spPr>
          <a:xfrm>
            <a:off x="1135403" y="3500802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03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420737-0AF2-4143-B530-98CC30EDFE06}"/>
              </a:ext>
            </a:extLst>
          </p:cNvPr>
          <p:cNvSpPr txBox="1"/>
          <p:nvPr/>
        </p:nvSpPr>
        <p:spPr>
          <a:xfrm>
            <a:off x="1655974" y="3495230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IoT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클라우드 플랫폼에 실시간 온도 정보 전송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(AWS, Wi Fi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통신 이용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endParaRPr lang="ko-KR" altLang="en-US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5A9ACB-6C12-4A4E-B8A9-7E377D6C47CC}"/>
              </a:ext>
            </a:extLst>
          </p:cNvPr>
          <p:cNvCxnSpPr>
            <a:cxnSpLocks/>
          </p:cNvCxnSpPr>
          <p:nvPr/>
        </p:nvCxnSpPr>
        <p:spPr>
          <a:xfrm>
            <a:off x="1592547" y="3531447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7695AF-345D-4195-A67F-6267DEDE53DD}"/>
              </a:ext>
            </a:extLst>
          </p:cNvPr>
          <p:cNvSpPr txBox="1"/>
          <p:nvPr/>
        </p:nvSpPr>
        <p:spPr>
          <a:xfrm>
            <a:off x="1135403" y="3917900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3705C7-8B8A-43C5-9D2A-A5E5FBB7B94B}"/>
              </a:ext>
            </a:extLst>
          </p:cNvPr>
          <p:cNvSpPr txBox="1"/>
          <p:nvPr/>
        </p:nvSpPr>
        <p:spPr>
          <a:xfrm>
            <a:off x="1655974" y="3916825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AWS DynamoDB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에서 측정된 온도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LED, Buzzer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작동 유무 확인 가능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CED6A01-E727-473A-ABC9-F0FEB9BB4BFE}"/>
              </a:ext>
            </a:extLst>
          </p:cNvPr>
          <p:cNvCxnSpPr>
            <a:cxnSpLocks/>
          </p:cNvCxnSpPr>
          <p:nvPr/>
        </p:nvCxnSpPr>
        <p:spPr>
          <a:xfrm>
            <a:off x="1592547" y="3948545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77F6F23-A192-4CA1-86E6-F4E9CE72C15E}"/>
              </a:ext>
            </a:extLst>
          </p:cNvPr>
          <p:cNvSpPr txBox="1"/>
          <p:nvPr/>
        </p:nvSpPr>
        <p:spPr>
          <a:xfrm>
            <a:off x="1135403" y="4328281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05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7D036F-2AF4-492D-8A0D-7F2DA6CE6489}"/>
              </a:ext>
            </a:extLst>
          </p:cNvPr>
          <p:cNvSpPr txBox="1"/>
          <p:nvPr/>
        </p:nvSpPr>
        <p:spPr>
          <a:xfrm>
            <a:off x="1655974" y="4338420"/>
            <a:ext cx="84426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웹에서 관리자의 디바이스 목록 조회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가장 최근의 온도 값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LED, Buzzer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작동 유무 확인 가능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EA16FCF-2B1A-4DB1-AF11-56B5553E6239}"/>
              </a:ext>
            </a:extLst>
          </p:cNvPr>
          <p:cNvCxnSpPr>
            <a:cxnSpLocks/>
          </p:cNvCxnSpPr>
          <p:nvPr/>
        </p:nvCxnSpPr>
        <p:spPr>
          <a:xfrm>
            <a:off x="1592547" y="4349595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516B15-23F4-49C9-8EEC-F6DB738B5194}"/>
              </a:ext>
            </a:extLst>
          </p:cNvPr>
          <p:cNvSpPr txBox="1"/>
          <p:nvPr/>
        </p:nvSpPr>
        <p:spPr>
          <a:xfrm>
            <a:off x="1135403" y="4775986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06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FE1A4D-2CE0-4CCF-8C14-A11B7F794D46}"/>
              </a:ext>
            </a:extLst>
          </p:cNvPr>
          <p:cNvSpPr txBox="1"/>
          <p:nvPr/>
        </p:nvSpPr>
        <p:spPr>
          <a:xfrm>
            <a:off x="1655973" y="4760015"/>
            <a:ext cx="85618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관리자는 안드로이드 앱을 이용하여 관리자의 디바이스 목록 조회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실시간으로 전송된 온도 정보 확인 가능</a:t>
            </a:r>
            <a:endParaRPr lang="en-US" altLang="ko-KR" sz="15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AF0320B-30EC-4BB1-B3B2-F613DCB5E502}"/>
              </a:ext>
            </a:extLst>
          </p:cNvPr>
          <p:cNvCxnSpPr>
            <a:cxnSpLocks/>
          </p:cNvCxnSpPr>
          <p:nvPr/>
        </p:nvCxnSpPr>
        <p:spPr>
          <a:xfrm>
            <a:off x="1592268" y="4811107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E177AE8-8C0F-47F6-B892-111EC1CBAB45}"/>
              </a:ext>
            </a:extLst>
          </p:cNvPr>
          <p:cNvSpPr txBox="1"/>
          <p:nvPr/>
        </p:nvSpPr>
        <p:spPr>
          <a:xfrm>
            <a:off x="1135402" y="5163940"/>
            <a:ext cx="5205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7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07</a:t>
            </a:r>
            <a:endParaRPr lang="ko-KR" altLang="en-US" sz="1500" dirty="0">
              <a:solidFill>
                <a:schemeClr val="bg2">
                  <a:lumMod val="75000"/>
                </a:schemeClr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1132D-A45F-459B-A56C-2176C819DFD7}"/>
              </a:ext>
            </a:extLst>
          </p:cNvPr>
          <p:cNvSpPr txBox="1"/>
          <p:nvPr/>
        </p:nvSpPr>
        <p:spPr>
          <a:xfrm>
            <a:off x="1655973" y="5160774"/>
            <a:ext cx="90735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안드로이드 앱으로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LED 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제어 가능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문제 상황에서 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Buzzer</a:t>
            </a:r>
            <a:r>
              <a:rPr lang="ko-KR" altLang="en-US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울림을 인지한 후 끄기</a:t>
            </a:r>
            <a:r>
              <a:rPr lang="en-US" altLang="ko-KR" sz="15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A75953B-94E6-4FC4-855E-334F777B3F41}"/>
              </a:ext>
            </a:extLst>
          </p:cNvPr>
          <p:cNvCxnSpPr>
            <a:cxnSpLocks/>
          </p:cNvCxnSpPr>
          <p:nvPr/>
        </p:nvCxnSpPr>
        <p:spPr>
          <a:xfrm>
            <a:off x="1592268" y="5205226"/>
            <a:ext cx="0" cy="22321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0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28054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775C379-1649-432B-99E2-FD48372C803B}"/>
              </a:ext>
            </a:extLst>
          </p:cNvPr>
          <p:cNvCxnSpPr/>
          <p:nvPr/>
        </p:nvCxnSpPr>
        <p:spPr>
          <a:xfrm>
            <a:off x="3039847" y="3062675"/>
            <a:ext cx="0" cy="2482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2E6C749-E92B-426F-9D7D-D1DB46CFDA21}"/>
              </a:ext>
            </a:extLst>
          </p:cNvPr>
          <p:cNvCxnSpPr/>
          <p:nvPr/>
        </p:nvCxnSpPr>
        <p:spPr>
          <a:xfrm>
            <a:off x="6125732" y="3062675"/>
            <a:ext cx="0" cy="2482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넛 20">
            <a:extLst>
              <a:ext uri="{FF2B5EF4-FFF2-40B4-BE49-F238E27FC236}">
                <a16:creationId xmlns:a16="http://schemas.microsoft.com/office/drawing/2014/main" id="{8DC3CC5C-EF99-4310-9B0C-9F2117203ECE}"/>
              </a:ext>
            </a:extLst>
          </p:cNvPr>
          <p:cNvSpPr/>
          <p:nvPr/>
        </p:nvSpPr>
        <p:spPr>
          <a:xfrm rot="900000">
            <a:off x="760034" y="3062676"/>
            <a:ext cx="1493899" cy="1493898"/>
          </a:xfrm>
          <a:prstGeom prst="donut">
            <a:avLst>
              <a:gd name="adj" fmla="val 1174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막힌 원호 50">
            <a:extLst>
              <a:ext uri="{FF2B5EF4-FFF2-40B4-BE49-F238E27FC236}">
                <a16:creationId xmlns:a16="http://schemas.microsoft.com/office/drawing/2014/main" id="{5C44877D-8885-415B-9F0A-A5FD2E87F8F8}"/>
              </a:ext>
            </a:extLst>
          </p:cNvPr>
          <p:cNvSpPr/>
          <p:nvPr/>
        </p:nvSpPr>
        <p:spPr>
          <a:xfrm rot="16200000" flipH="1">
            <a:off x="760034" y="3062677"/>
            <a:ext cx="1493898" cy="1493899"/>
          </a:xfrm>
          <a:prstGeom prst="blockArc">
            <a:avLst>
              <a:gd name="adj1" fmla="val 6415866"/>
              <a:gd name="adj2" fmla="val 10753998"/>
              <a:gd name="adj3" fmla="val 1206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C9240A-0C9C-494F-8E42-DBE7D5FC7611}"/>
              </a:ext>
            </a:extLst>
          </p:cNvPr>
          <p:cNvSpPr/>
          <p:nvPr/>
        </p:nvSpPr>
        <p:spPr>
          <a:xfrm>
            <a:off x="1013605" y="3536535"/>
            <a:ext cx="98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27</a:t>
            </a:r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%</a:t>
            </a:r>
            <a:endParaRPr lang="ko-KR" altLang="en-US" dirty="0">
              <a:ln>
                <a:solidFill>
                  <a:schemeClr val="bg1">
                    <a:alpha val="1000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2E080D-5A83-4747-BB5A-A0D3D559470C}"/>
              </a:ext>
            </a:extLst>
          </p:cNvPr>
          <p:cNvSpPr/>
          <p:nvPr/>
        </p:nvSpPr>
        <p:spPr>
          <a:xfrm>
            <a:off x="969524" y="4823517"/>
            <a:ext cx="1077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진행과정</a:t>
            </a:r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1</a:t>
            </a:r>
            <a:endParaRPr lang="ko-KR" altLang="en-US" sz="1000" dirty="0">
              <a:ln>
                <a:solidFill>
                  <a:schemeClr val="bg1">
                    <a:alpha val="3000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22DBCD-69C3-4B56-9D8E-CDE8E08A8C6B}"/>
              </a:ext>
            </a:extLst>
          </p:cNvPr>
          <p:cNvSpPr txBox="1"/>
          <p:nvPr/>
        </p:nvSpPr>
        <p:spPr>
          <a:xfrm>
            <a:off x="1132064" y="5198308"/>
            <a:ext cx="729687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주제 선정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센서 구비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8067F8-B368-49CD-8F8D-DA82DFDF9192}"/>
              </a:ext>
            </a:extLst>
          </p:cNvPr>
          <p:cNvGrpSpPr/>
          <p:nvPr/>
        </p:nvGrpSpPr>
        <p:grpSpPr>
          <a:xfrm>
            <a:off x="3845107" y="3062676"/>
            <a:ext cx="1493901" cy="2397242"/>
            <a:chOff x="5798940" y="1639344"/>
            <a:chExt cx="1493901" cy="2397242"/>
          </a:xfrm>
        </p:grpSpPr>
        <p:sp>
          <p:nvSpPr>
            <p:cNvPr id="56" name="도넛 23">
              <a:extLst>
                <a:ext uri="{FF2B5EF4-FFF2-40B4-BE49-F238E27FC236}">
                  <a16:creationId xmlns:a16="http://schemas.microsoft.com/office/drawing/2014/main" id="{8EC63E79-145D-46D4-8639-D04479FB7C2F}"/>
                </a:ext>
              </a:extLst>
            </p:cNvPr>
            <p:cNvSpPr/>
            <p:nvPr/>
          </p:nvSpPr>
          <p:spPr>
            <a:xfrm rot="900000">
              <a:off x="5798940" y="1639344"/>
              <a:ext cx="1493899" cy="1493898"/>
            </a:xfrm>
            <a:prstGeom prst="donut">
              <a:avLst>
                <a:gd name="adj" fmla="val 1174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57" name="막힌 원호 56">
              <a:extLst>
                <a:ext uri="{FF2B5EF4-FFF2-40B4-BE49-F238E27FC236}">
                  <a16:creationId xmlns:a16="http://schemas.microsoft.com/office/drawing/2014/main" id="{DE500BD5-AAB5-4D66-8D3B-3570F1428973}"/>
                </a:ext>
              </a:extLst>
            </p:cNvPr>
            <p:cNvSpPr/>
            <p:nvPr/>
          </p:nvSpPr>
          <p:spPr>
            <a:xfrm rot="16200000" flipH="1">
              <a:off x="5798943" y="1639345"/>
              <a:ext cx="1493898" cy="1493899"/>
            </a:xfrm>
            <a:prstGeom prst="blockArc">
              <a:avLst>
                <a:gd name="adj1" fmla="val 699419"/>
                <a:gd name="adj2" fmla="val 10753998"/>
                <a:gd name="adj3" fmla="val 12068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4CDB8DF-CB6E-4B1B-9B63-8DCAB0797647}"/>
                </a:ext>
              </a:extLst>
            </p:cNvPr>
            <p:cNvSpPr/>
            <p:nvPr/>
          </p:nvSpPr>
          <p:spPr>
            <a:xfrm>
              <a:off x="6039299" y="2113203"/>
              <a:ext cx="10038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6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48</a:t>
              </a:r>
              <a:r>
                <a:rPr lang="en-US" altLang="ko-KR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%</a:t>
              </a:r>
              <a:endPara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8041B6-32B1-4D16-8AD4-585C6D62B113}"/>
                </a:ext>
              </a:extLst>
            </p:cNvPr>
            <p:cNvSpPr/>
            <p:nvPr/>
          </p:nvSpPr>
          <p:spPr>
            <a:xfrm>
              <a:off x="5988002" y="3400185"/>
              <a:ext cx="1106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진행과정</a:t>
              </a:r>
              <a:r>
                <a:rPr lang="en-US" altLang="ko-KR" sz="16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 2</a:t>
              </a:r>
              <a:endParaRPr lang="ko-KR" altLang="en-US" sz="10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443F81-A5C2-4709-A7BE-7C03D4F50C66}"/>
                </a:ext>
              </a:extLst>
            </p:cNvPr>
            <p:cNvSpPr txBox="1"/>
            <p:nvPr/>
          </p:nvSpPr>
          <p:spPr>
            <a:xfrm>
              <a:off x="6171784" y="3774976"/>
              <a:ext cx="72968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rPr>
                <a:t>코드 작성</a:t>
              </a:r>
              <a:endParaRPr lang="en-US" altLang="ko-KR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CD11332-64F3-46F7-B51C-480ACEEEA927}"/>
              </a:ext>
            </a:extLst>
          </p:cNvPr>
          <p:cNvGrpSpPr/>
          <p:nvPr/>
        </p:nvGrpSpPr>
        <p:grpSpPr>
          <a:xfrm>
            <a:off x="6924367" y="3062676"/>
            <a:ext cx="1498913" cy="2397242"/>
            <a:chOff x="8115303" y="1639344"/>
            <a:chExt cx="1498913" cy="2397242"/>
          </a:xfrm>
        </p:grpSpPr>
        <p:sp>
          <p:nvSpPr>
            <p:cNvPr id="62" name="도넛 26">
              <a:extLst>
                <a:ext uri="{FF2B5EF4-FFF2-40B4-BE49-F238E27FC236}">
                  <a16:creationId xmlns:a16="http://schemas.microsoft.com/office/drawing/2014/main" id="{86E11D8E-C1A9-4E0D-BB0B-251565103A99}"/>
                </a:ext>
              </a:extLst>
            </p:cNvPr>
            <p:cNvSpPr/>
            <p:nvPr/>
          </p:nvSpPr>
          <p:spPr>
            <a:xfrm rot="900000">
              <a:off x="8120317" y="1639344"/>
              <a:ext cx="1493899" cy="1493898"/>
            </a:xfrm>
            <a:prstGeom prst="donut">
              <a:avLst>
                <a:gd name="adj" fmla="val 1174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8121B42-44B8-42EA-8888-035F8E300E87}"/>
                </a:ext>
              </a:extLst>
            </p:cNvPr>
            <p:cNvGrpSpPr/>
            <p:nvPr/>
          </p:nvGrpSpPr>
          <p:grpSpPr>
            <a:xfrm>
              <a:off x="8115303" y="1639344"/>
              <a:ext cx="1498913" cy="2397242"/>
              <a:chOff x="8115303" y="1639344"/>
              <a:chExt cx="1498913" cy="2397242"/>
            </a:xfrm>
          </p:grpSpPr>
          <p:sp>
            <p:nvSpPr>
              <p:cNvPr id="64" name="막힌 원호 63">
                <a:extLst>
                  <a:ext uri="{FF2B5EF4-FFF2-40B4-BE49-F238E27FC236}">
                    <a16:creationId xmlns:a16="http://schemas.microsoft.com/office/drawing/2014/main" id="{1AB47B4B-926B-4AEF-9EED-6136FA61B42F}"/>
                  </a:ext>
                </a:extLst>
              </p:cNvPr>
              <p:cNvSpPr/>
              <p:nvPr/>
            </p:nvSpPr>
            <p:spPr>
              <a:xfrm rot="16200000" flipH="1">
                <a:off x="8117811" y="1636836"/>
                <a:ext cx="1493898" cy="1498913"/>
              </a:xfrm>
              <a:prstGeom prst="blockArc">
                <a:avLst>
                  <a:gd name="adj1" fmla="val 15537615"/>
                  <a:gd name="adj2" fmla="val 10753998"/>
                  <a:gd name="adj3" fmla="val 12068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934712F4-B90D-4B21-B558-93A15384F32F}"/>
                  </a:ext>
                </a:extLst>
              </p:cNvPr>
              <p:cNvSpPr/>
              <p:nvPr/>
            </p:nvSpPr>
            <p:spPr>
              <a:xfrm>
                <a:off x="8365367" y="2113203"/>
                <a:ext cx="10038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78</a:t>
                </a:r>
                <a:r>
                  <a:rPr lang="en-US" altLang="ko-KR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%</a:t>
                </a:r>
                <a:endParaRPr lang="ko-KR" altLang="en-US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16A4611-A67B-44BC-B0E8-915F155EA2FE}"/>
                  </a:ext>
                </a:extLst>
              </p:cNvPr>
              <p:cNvSpPr/>
              <p:nvPr/>
            </p:nvSpPr>
            <p:spPr>
              <a:xfrm>
                <a:off x="8311664" y="3400185"/>
                <a:ext cx="111120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latin typeface="210 콤퓨타세탁 R" panose="02020603020101020101" pitchFamily="18" charset="-127"/>
                    <a:ea typeface="210 콤퓨타세탁 R" panose="02020603020101020101" pitchFamily="18" charset="-127"/>
                  </a:rPr>
                  <a:t>진행과정</a:t>
                </a:r>
                <a:r>
                  <a:rPr lang="en-US" altLang="ko-KR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latin typeface="210 콤퓨타세탁 R" panose="02020603020101020101" pitchFamily="18" charset="-127"/>
                    <a:ea typeface="210 콤퓨타세탁 R" panose="02020603020101020101" pitchFamily="18" charset="-127"/>
                  </a:rPr>
                  <a:t> 3</a:t>
                </a:r>
                <a:endParaRPr lang="ko-KR" altLang="en-US" sz="10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210 콤퓨타세탁 R" panose="02020603020101020101" pitchFamily="18" charset="-127"/>
                  <a:ea typeface="210 콤퓨타세탁 R" panose="0202060302010102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A7B51D-93E6-4395-9E81-FF3AC92562B5}"/>
                  </a:ext>
                </a:extLst>
              </p:cNvPr>
              <p:cNvSpPr txBox="1"/>
              <p:nvPr/>
            </p:nvSpPr>
            <p:spPr>
              <a:xfrm>
                <a:off x="8431450" y="3774976"/>
                <a:ext cx="856325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문제점 보완</a:t>
                </a:r>
                <a:endPara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8D84BF3-08DC-4754-A427-46A737BE28F3}"/>
              </a:ext>
            </a:extLst>
          </p:cNvPr>
          <p:cNvCxnSpPr/>
          <p:nvPr/>
        </p:nvCxnSpPr>
        <p:spPr>
          <a:xfrm>
            <a:off x="9046308" y="3062675"/>
            <a:ext cx="0" cy="2482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9AB06F6-2684-4F30-BEA4-96EA02C66EE3}"/>
              </a:ext>
            </a:extLst>
          </p:cNvPr>
          <p:cNvGrpSpPr/>
          <p:nvPr/>
        </p:nvGrpSpPr>
        <p:grpSpPr>
          <a:xfrm>
            <a:off x="9844943" y="3062676"/>
            <a:ext cx="1498913" cy="2397242"/>
            <a:chOff x="8115303" y="1639344"/>
            <a:chExt cx="1498913" cy="2397242"/>
          </a:xfrm>
        </p:grpSpPr>
        <p:sp>
          <p:nvSpPr>
            <p:cNvPr id="70" name="도넛 26">
              <a:extLst>
                <a:ext uri="{FF2B5EF4-FFF2-40B4-BE49-F238E27FC236}">
                  <a16:creationId xmlns:a16="http://schemas.microsoft.com/office/drawing/2014/main" id="{404B325E-CD8E-4DE9-96E3-B0ACB79E8AD1}"/>
                </a:ext>
              </a:extLst>
            </p:cNvPr>
            <p:cNvSpPr/>
            <p:nvPr/>
          </p:nvSpPr>
          <p:spPr>
            <a:xfrm rot="900000">
              <a:off x="8120317" y="1639344"/>
              <a:ext cx="1493899" cy="1493898"/>
            </a:xfrm>
            <a:prstGeom prst="donut">
              <a:avLst>
                <a:gd name="adj" fmla="val 11743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7418C914-3BEC-411E-9334-D2442EEC72F1}"/>
                </a:ext>
              </a:extLst>
            </p:cNvPr>
            <p:cNvGrpSpPr/>
            <p:nvPr/>
          </p:nvGrpSpPr>
          <p:grpSpPr>
            <a:xfrm>
              <a:off x="8115303" y="1639344"/>
              <a:ext cx="1498913" cy="2397242"/>
              <a:chOff x="8115303" y="1639344"/>
              <a:chExt cx="1498913" cy="2397242"/>
            </a:xfrm>
          </p:grpSpPr>
          <p:sp>
            <p:nvSpPr>
              <p:cNvPr id="72" name="막힌 원호 71">
                <a:extLst>
                  <a:ext uri="{FF2B5EF4-FFF2-40B4-BE49-F238E27FC236}">
                    <a16:creationId xmlns:a16="http://schemas.microsoft.com/office/drawing/2014/main" id="{6B1186CD-2409-4A7F-B432-5CB4087D178A}"/>
                  </a:ext>
                </a:extLst>
              </p:cNvPr>
              <p:cNvSpPr/>
              <p:nvPr/>
            </p:nvSpPr>
            <p:spPr>
              <a:xfrm rot="16200000" flipH="1">
                <a:off x="8117811" y="1636836"/>
                <a:ext cx="1493898" cy="1498913"/>
              </a:xfrm>
              <a:prstGeom prst="blockArc">
                <a:avLst>
                  <a:gd name="adj1" fmla="val 10805404"/>
                  <a:gd name="adj2" fmla="val 10804893"/>
                  <a:gd name="adj3" fmla="val 1207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174C835-BAE8-4F1D-9F7A-3212B4764F06}"/>
                  </a:ext>
                </a:extLst>
              </p:cNvPr>
              <p:cNvSpPr/>
              <p:nvPr/>
            </p:nvSpPr>
            <p:spPr>
              <a:xfrm>
                <a:off x="8261172" y="2113203"/>
                <a:ext cx="121219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3600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100</a:t>
                </a:r>
                <a:r>
                  <a:rPr lang="en-US" altLang="ko-KR" dirty="0">
                    <a:ln>
                      <a:solidFill>
                        <a:schemeClr val="bg1">
                          <a:alpha val="1000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%</a:t>
                </a:r>
                <a:endParaRPr lang="ko-KR" altLang="en-US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71D4F1F-293F-4BD1-8C01-84F0915F140F}"/>
                  </a:ext>
                </a:extLst>
              </p:cNvPr>
              <p:cNvSpPr/>
              <p:nvPr/>
            </p:nvSpPr>
            <p:spPr>
              <a:xfrm>
                <a:off x="8314068" y="3400185"/>
                <a:ext cx="11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latin typeface="210 콤퓨타세탁 R" panose="02020603020101020101" pitchFamily="18" charset="-127"/>
                    <a:ea typeface="210 콤퓨타세탁 R" panose="02020603020101020101" pitchFamily="18" charset="-127"/>
                  </a:rPr>
                  <a:t>진행과정</a:t>
                </a:r>
                <a:r>
                  <a:rPr lang="en-US" altLang="ko-KR" sz="1600" dirty="0">
                    <a:ln>
                      <a:solidFill>
                        <a:schemeClr val="bg1">
                          <a:alpha val="30000"/>
                        </a:schemeClr>
                      </a:solidFill>
                    </a:ln>
                    <a:latin typeface="210 콤퓨타세탁 R" panose="02020603020101020101" pitchFamily="18" charset="-127"/>
                    <a:ea typeface="210 콤퓨타세탁 R" panose="02020603020101020101" pitchFamily="18" charset="-127"/>
                  </a:rPr>
                  <a:t> 4</a:t>
                </a:r>
                <a:endParaRPr lang="ko-KR" altLang="en-US" sz="10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210 콤퓨타세탁 R" panose="02020603020101020101" pitchFamily="18" charset="-127"/>
                  <a:ea typeface="210 콤퓨타세탁 R" panose="02020603020101020101" pitchFamily="18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136623-8798-4C13-AD8B-ED8CC07C3992}"/>
                  </a:ext>
                </a:extLst>
              </p:cNvPr>
              <p:cNvSpPr txBox="1"/>
              <p:nvPr/>
            </p:nvSpPr>
            <p:spPr>
              <a:xfrm>
                <a:off x="8431449" y="3774976"/>
                <a:ext cx="856325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보고서 작성</a:t>
                </a:r>
                <a:endPara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671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2D9EB49-A903-4555-9B1E-218250ADEFF4}"/>
              </a:ext>
            </a:extLst>
          </p:cNvPr>
          <p:cNvSpPr/>
          <p:nvPr/>
        </p:nvSpPr>
        <p:spPr>
          <a:xfrm>
            <a:off x="5008228" y="1996580"/>
            <a:ext cx="5474599" cy="109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D277E-096F-469B-8188-C102794B7E70}"/>
              </a:ext>
            </a:extLst>
          </p:cNvPr>
          <p:cNvSpPr/>
          <p:nvPr/>
        </p:nvSpPr>
        <p:spPr>
          <a:xfrm>
            <a:off x="2417" y="683703"/>
            <a:ext cx="151002" cy="14219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19">
            <a:extLst>
              <a:ext uri="{FF2B5EF4-FFF2-40B4-BE49-F238E27FC236}">
                <a16:creationId xmlns:a16="http://schemas.microsoft.com/office/drawing/2014/main" id="{02B13590-CF28-4D83-9D58-52888D6D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446" y="6329290"/>
            <a:ext cx="2743200" cy="365125"/>
          </a:xfrm>
        </p:spPr>
        <p:txBody>
          <a:bodyPr/>
          <a:lstStyle/>
          <a:p>
            <a:fld id="{3117ED85-3E06-4417-8AA0-16E3AF6BEC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28A8-0C06-4FD9-B634-D36398F648FA}"/>
              </a:ext>
            </a:extLst>
          </p:cNvPr>
          <p:cNvSpPr txBox="1"/>
          <p:nvPr/>
        </p:nvSpPr>
        <p:spPr>
          <a:xfrm>
            <a:off x="671118" y="1182848"/>
            <a:ext cx="6040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04</a:t>
            </a:r>
            <a:endParaRPr lang="ko-KR" altLang="en-US" sz="25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BE093-7108-46CA-8728-B65DC8845A0D}"/>
              </a:ext>
            </a:extLst>
          </p:cNvPr>
          <p:cNvSpPr txBox="1"/>
          <p:nvPr/>
        </p:nvSpPr>
        <p:spPr>
          <a:xfrm>
            <a:off x="1825239" y="1182848"/>
            <a:ext cx="38373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프로젝트 진행 과정 </a:t>
            </a:r>
            <a:r>
              <a:rPr lang="en-US" altLang="ko-KR" sz="25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</a:t>
            </a:r>
          </a:p>
          <a:p>
            <a:r>
              <a:rPr lang="en-US" altLang="ko-KR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- </a:t>
            </a:r>
            <a:r>
              <a:rPr lang="ko-KR" altLang="en-US" sz="20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주제 선정 및 센서 구비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838055-6459-47B0-912E-4B46A3CA9CED}"/>
              </a:ext>
            </a:extLst>
          </p:cNvPr>
          <p:cNvCxnSpPr>
            <a:cxnSpLocks/>
          </p:cNvCxnSpPr>
          <p:nvPr/>
        </p:nvCxnSpPr>
        <p:spPr>
          <a:xfrm>
            <a:off x="1464514" y="1252364"/>
            <a:ext cx="0" cy="260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775C379-1649-432B-99E2-FD48372C803B}"/>
              </a:ext>
            </a:extLst>
          </p:cNvPr>
          <p:cNvCxnSpPr/>
          <p:nvPr/>
        </p:nvCxnSpPr>
        <p:spPr>
          <a:xfrm>
            <a:off x="3039847" y="3062675"/>
            <a:ext cx="0" cy="2482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넛 20">
            <a:extLst>
              <a:ext uri="{FF2B5EF4-FFF2-40B4-BE49-F238E27FC236}">
                <a16:creationId xmlns:a16="http://schemas.microsoft.com/office/drawing/2014/main" id="{8DC3CC5C-EF99-4310-9B0C-9F2117203ECE}"/>
              </a:ext>
            </a:extLst>
          </p:cNvPr>
          <p:cNvSpPr/>
          <p:nvPr/>
        </p:nvSpPr>
        <p:spPr>
          <a:xfrm rot="900000">
            <a:off x="760034" y="3062676"/>
            <a:ext cx="1493899" cy="1493898"/>
          </a:xfrm>
          <a:prstGeom prst="donut">
            <a:avLst>
              <a:gd name="adj" fmla="val 1174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1" name="막힌 원호 50">
            <a:extLst>
              <a:ext uri="{FF2B5EF4-FFF2-40B4-BE49-F238E27FC236}">
                <a16:creationId xmlns:a16="http://schemas.microsoft.com/office/drawing/2014/main" id="{5C44877D-8885-415B-9F0A-A5FD2E87F8F8}"/>
              </a:ext>
            </a:extLst>
          </p:cNvPr>
          <p:cNvSpPr/>
          <p:nvPr/>
        </p:nvSpPr>
        <p:spPr>
          <a:xfrm rot="16200000" flipH="1">
            <a:off x="760034" y="3062677"/>
            <a:ext cx="1493898" cy="1493899"/>
          </a:xfrm>
          <a:prstGeom prst="blockArc">
            <a:avLst>
              <a:gd name="adj1" fmla="val 6415866"/>
              <a:gd name="adj2" fmla="val 10753998"/>
              <a:gd name="adj3" fmla="val 1206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C9240A-0C9C-494F-8E42-DBE7D5FC7611}"/>
              </a:ext>
            </a:extLst>
          </p:cNvPr>
          <p:cNvSpPr/>
          <p:nvPr/>
        </p:nvSpPr>
        <p:spPr>
          <a:xfrm>
            <a:off x="1013605" y="3536535"/>
            <a:ext cx="98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27</a:t>
            </a:r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%</a:t>
            </a:r>
            <a:endParaRPr lang="ko-KR" altLang="en-US" dirty="0">
              <a:ln>
                <a:solidFill>
                  <a:schemeClr val="bg1">
                    <a:alpha val="1000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2E080D-5A83-4747-BB5A-A0D3D559470C}"/>
              </a:ext>
            </a:extLst>
          </p:cNvPr>
          <p:cNvSpPr/>
          <p:nvPr/>
        </p:nvSpPr>
        <p:spPr>
          <a:xfrm>
            <a:off x="969524" y="4823517"/>
            <a:ext cx="1077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진행과정</a:t>
            </a:r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1</a:t>
            </a:r>
            <a:endParaRPr lang="ko-KR" altLang="en-US" sz="1000" dirty="0">
              <a:ln>
                <a:solidFill>
                  <a:schemeClr val="bg1">
                    <a:alpha val="30000"/>
                  </a:schemeClr>
                </a:solidFill>
              </a:ln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22DBCD-69C3-4B56-9D8E-CDE8E08A8C6B}"/>
              </a:ext>
            </a:extLst>
          </p:cNvPr>
          <p:cNvSpPr txBox="1"/>
          <p:nvPr/>
        </p:nvSpPr>
        <p:spPr>
          <a:xfrm>
            <a:off x="1132064" y="5198308"/>
            <a:ext cx="729687" cy="6001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주제 선정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및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센서 구비</a:t>
            </a: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E908038F-8FF8-4ECA-9109-28372897C361}"/>
              </a:ext>
            </a:extLst>
          </p:cNvPr>
          <p:cNvSpPr/>
          <p:nvPr/>
        </p:nvSpPr>
        <p:spPr>
          <a:xfrm>
            <a:off x="3248242" y="3484593"/>
            <a:ext cx="100482" cy="103883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4CA23-55AB-4030-9AFC-419E709572CF}"/>
              </a:ext>
            </a:extLst>
          </p:cNvPr>
          <p:cNvSpPr txBox="1"/>
          <p:nvPr/>
        </p:nvSpPr>
        <p:spPr>
          <a:xfrm>
            <a:off x="3406862" y="3396217"/>
            <a:ext cx="7255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카페에 진열된 쇼케이스는 일반 냉장고 기능밖에 없어 현재 온도가 제대로</a:t>
            </a:r>
            <a:endParaRPr lang="en-US" altLang="ko-KR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유지 되고 있는지 알 수 없다</a:t>
            </a: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</a:p>
          <a:p>
            <a:endParaRPr lang="en-US" altLang="ko-KR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기능을 통해 사용자가 실시간으로 </a:t>
            </a:r>
            <a:r>
              <a:rPr lang="ko-KR" altLang="en-US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온도값을</a:t>
            </a:r>
            <a:r>
              <a:rPr lang="ko-KR" altLang="en-US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파악하고 문제가 있을 시 알람 기능으로 바로 확인할 수 있으면 좋을 것 같아 주제로 선정하게 되었다</a:t>
            </a:r>
            <a:r>
              <a:rPr lang="en-US" altLang="ko-KR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endParaRPr lang="ko-KR" altLang="en-US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72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644</Words>
  <Application>Microsoft Office PowerPoint</Application>
  <PresentationFormat>와이드스크린</PresentationFormat>
  <Paragraphs>164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210 콤퓨타세탁 L</vt:lpstr>
      <vt:lpstr>210 콤퓨타세탁 R</vt:lpstr>
      <vt:lpstr>맑은 고딕</vt:lpstr>
      <vt:lpstr>Arial</vt:lpstr>
      <vt:lpstr>Bradley Hand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정섭</dc:creator>
  <cp:lastModifiedBy>정섭 신</cp:lastModifiedBy>
  <cp:revision>87</cp:revision>
  <dcterms:created xsi:type="dcterms:W3CDTF">2018-10-04T04:26:12Z</dcterms:created>
  <dcterms:modified xsi:type="dcterms:W3CDTF">2020-12-12T15:38:54Z</dcterms:modified>
</cp:coreProperties>
</file>